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20" r:id="rId4"/>
    <p:sldMasterId id="2147483748" r:id="rId5"/>
    <p:sldMasterId id="2147483784" r:id="rId6"/>
  </p:sldMasterIdLst>
  <p:notesMasterIdLst>
    <p:notesMasterId r:id="rId58"/>
  </p:notesMasterIdLst>
  <p:sldIdLst>
    <p:sldId id="414" r:id="rId7"/>
    <p:sldId id="415" r:id="rId8"/>
    <p:sldId id="426" r:id="rId9"/>
    <p:sldId id="421" r:id="rId10"/>
    <p:sldId id="430" r:id="rId11"/>
    <p:sldId id="422" r:id="rId12"/>
    <p:sldId id="429" r:id="rId13"/>
    <p:sldId id="423" r:id="rId14"/>
    <p:sldId id="428" r:id="rId15"/>
    <p:sldId id="424" r:id="rId16"/>
    <p:sldId id="427" r:id="rId17"/>
    <p:sldId id="425" r:id="rId18"/>
    <p:sldId id="419" r:id="rId19"/>
    <p:sldId id="479" r:id="rId20"/>
    <p:sldId id="480" r:id="rId21"/>
    <p:sldId id="481" r:id="rId22"/>
    <p:sldId id="418" r:id="rId23"/>
    <p:sldId id="478" r:id="rId24"/>
    <p:sldId id="417" r:id="rId25"/>
    <p:sldId id="477" r:id="rId26"/>
    <p:sldId id="437" r:id="rId27"/>
    <p:sldId id="438" r:id="rId28"/>
    <p:sldId id="439" r:id="rId29"/>
    <p:sldId id="440" r:id="rId30"/>
    <p:sldId id="441" r:id="rId31"/>
    <p:sldId id="442" r:id="rId32"/>
    <p:sldId id="443" r:id="rId33"/>
    <p:sldId id="444" r:id="rId34"/>
    <p:sldId id="445" r:id="rId35"/>
    <p:sldId id="446" r:id="rId36"/>
    <p:sldId id="447" r:id="rId37"/>
    <p:sldId id="448" r:id="rId38"/>
    <p:sldId id="449" r:id="rId39"/>
    <p:sldId id="450" r:id="rId40"/>
    <p:sldId id="474" r:id="rId41"/>
    <p:sldId id="475" r:id="rId42"/>
    <p:sldId id="476" r:id="rId43"/>
    <p:sldId id="451" r:id="rId44"/>
    <p:sldId id="452" r:id="rId45"/>
    <p:sldId id="453" r:id="rId46"/>
    <p:sldId id="454" r:id="rId47"/>
    <p:sldId id="455" r:id="rId48"/>
    <p:sldId id="456" r:id="rId49"/>
    <p:sldId id="457" r:id="rId50"/>
    <p:sldId id="458" r:id="rId51"/>
    <p:sldId id="407" r:id="rId52"/>
    <p:sldId id="408" r:id="rId53"/>
    <p:sldId id="431" r:id="rId54"/>
    <p:sldId id="405" r:id="rId55"/>
    <p:sldId id="432" r:id="rId56"/>
    <p:sldId id="436" r:id="rId57"/>
  </p:sldIdLst>
  <p:sldSz cx="9144000" cy="6858000" type="screen4x3"/>
  <p:notesSz cx="7010400" cy="9236075"/>
  <p:defaultTextStyle>
    <a:defPPr>
      <a:defRPr lang="en-US"/>
    </a:defPPr>
    <a:lvl1pPr marL="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212"/>
    <a:srgbClr val="99003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12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1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D5105-5C10-4D2A-9FCF-CB01B426B1AE}" type="datetimeFigureOut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E398F-38D8-4322-A7C9-2978531326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9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0122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765806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574859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4867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9039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4557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0498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5311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483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3141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8599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557229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4079203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723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4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3" rIns="45713"/>
          <a:lstStyle>
            <a:lvl1pPr marL="0" marR="63999" indent="0" algn="r">
              <a:buNone/>
              <a:defRPr>
                <a:solidFill>
                  <a:schemeClr val="tx2"/>
                </a:solidFill>
              </a:defRPr>
            </a:lvl1pPr>
            <a:lvl2pPr marL="457130" indent="0" algn="ctr">
              <a:buNone/>
            </a:lvl2pPr>
            <a:lvl3pPr marL="914259" indent="0" algn="ctr">
              <a:buNone/>
            </a:lvl3pPr>
            <a:lvl4pPr marL="1371390" indent="0" algn="ctr">
              <a:buNone/>
            </a:lvl4pPr>
            <a:lvl5pPr marL="1828519" indent="0" algn="ctr">
              <a:buNone/>
            </a:lvl5pPr>
            <a:lvl6pPr marL="2285649" indent="0" algn="ctr">
              <a:buNone/>
            </a:lvl6pPr>
            <a:lvl7pPr marL="2742780" indent="0" algn="ctr">
              <a:buNone/>
            </a:lvl7pPr>
            <a:lvl8pPr marL="3199908" indent="0" algn="ctr">
              <a:buNone/>
            </a:lvl8pPr>
            <a:lvl9pPr marL="365703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2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EDD2D-B004-45A0-8FF1-F3C2E575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9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3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12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4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22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972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45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70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13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879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31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5369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0250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40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85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1" y="4664646"/>
            <a:ext cx="915069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348" y="4952630"/>
            <a:ext cx="9147349" cy="1912069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372" y="4832896"/>
              <a:ext cx="7456628" cy="51842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defTabSz="914306">
                <a:defRPr/>
              </a:pPr>
              <a:endParaRPr lang="en-US">
                <a:solidFill>
                  <a:prstClr val="black"/>
                </a:solidFill>
                <a:sym typeface="Helvetica Light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305" y="5135411"/>
              <a:ext cx="9108695" cy="83873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 smtClean="0">
                <a:solidFill>
                  <a:srgbClr val="000000"/>
                </a:solidFill>
                <a:latin typeface="Helvetica Light" charset="0"/>
                <a:sym typeface="Helvetica Light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defTabSz="914306">
                <a:defRPr/>
              </a:pPr>
              <a:endParaRPr lang="en-US">
                <a:solidFill>
                  <a:prstClr val="white"/>
                </a:solidFill>
                <a:sym typeface="Helvetica Light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6" rIns="45716"/>
          <a:lstStyle>
            <a:lvl1pPr marL="0" marR="64002" indent="0" algn="r">
              <a:buNone/>
              <a:defRPr>
                <a:solidFill>
                  <a:schemeClr val="tx2"/>
                </a:solidFill>
              </a:defRPr>
            </a:lvl1pPr>
            <a:lvl2pPr marL="457154" indent="0" algn="ctr">
              <a:buNone/>
            </a:lvl2pPr>
            <a:lvl3pPr marL="914306" indent="0" algn="ctr">
              <a:buNone/>
            </a:lvl3pPr>
            <a:lvl4pPr marL="1371460" indent="0" algn="ctr">
              <a:buNone/>
            </a:lvl4pPr>
            <a:lvl5pPr marL="1828613" indent="0" algn="ctr">
              <a:buNone/>
            </a:lvl5pPr>
            <a:lvl6pPr marL="2285766" indent="0" algn="ctr">
              <a:buNone/>
            </a:lvl6pPr>
            <a:lvl7pPr marL="2742920" indent="0" algn="ctr">
              <a:buNone/>
            </a:lvl7pPr>
            <a:lvl8pPr marL="3200072" indent="0" algn="ctr">
              <a:buNone/>
            </a:lvl8pPr>
            <a:lvl9pPr marL="3657226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10970DAB-A7A3-476F-804B-2AA63C334141}" type="datetimeFigureOut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DA2BF">
                    <a:tint val="20000"/>
                  </a:srgb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04250ED-B5D8-44E3-9198-74CBD79EC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79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2F731587-30F2-450B-B603-77980763EA8F}" type="datetimeFigureOut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D3B2E2C7-8914-4747-AC6C-1D974D438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92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616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50209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7488B75-9039-40FF-9ECF-9F763A013E71}" type="datetimeFigureOut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C56E3E5-1136-4D81-883E-026673050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14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EE65843-C44B-446F-8521-0A0056D4DF8C}" type="datetimeFigureOut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5DBEA7D-22CE-4BDC-A13F-F330F1FE3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61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6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6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EBF6C14-EB01-40C5-BAED-D502B006E0A4}" type="datetimeFigureOut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73BA7882-65C1-4045-B453-7DD513610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5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627365B9-891F-4ED7-8966-B51A972389D4}" type="datetimeFigureOut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CD28347-8B1F-4863-B5EB-C533EF7FE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79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19408D8D-D6C7-4E0A-97CF-6CB58E6BFFB2}" type="datetimeFigureOut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E3895A4-699D-4AE5-AC4B-3B9618116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6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25" rIns="91425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8/28/2017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75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B0132107-DA20-491E-B4BB-E519FE3000BE}" type="datetimeFigureOut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C3CF9753-4F04-4211-93B8-436770629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91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498948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6" rIns="91430" bIns="45716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30" tIns="45716" rIns="91430" bIns="45716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030" y="4988348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623" y="4988348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tIns="0"/>
          <a:lstStyle>
            <a:lvl1pPr marL="0" marR="18286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D56AACDD-4E01-41D4-A683-F4654AD64CDB}" type="datetimeFigureOut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F448D2A-95C9-4C20-9637-61717A3A6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71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AD811AD-CD89-447A-9E3C-99CDCE4AD891}" type="datetimeFigureOut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90892F2-77C8-4BB2-89C3-45AEB1A7D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26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2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B26018A-3F57-4584-895F-0982B1F67931}" type="datetimeFigureOut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91BD09B4-B4FC-41F5-A28A-8243D4E41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63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F6C88-DF7A-42C4-960E-E540B9C6F0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8977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1"/>
            <a:ext cx="6246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1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22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869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7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60" indent="0" algn="ctr">
              <a:buNone/>
              <a:defRPr/>
            </a:lvl2pPr>
            <a:lvl3pPr marL="641925" indent="0" algn="ctr">
              <a:buNone/>
              <a:defRPr/>
            </a:lvl3pPr>
            <a:lvl4pPr marL="962890" indent="0" algn="ctr">
              <a:buNone/>
              <a:defRPr/>
            </a:lvl4pPr>
            <a:lvl5pPr marL="1283855" indent="0" algn="ctr">
              <a:buNone/>
              <a:defRPr/>
            </a:lvl5pPr>
            <a:lvl6pPr marL="1604822" indent="0" algn="ctr">
              <a:buNone/>
              <a:defRPr/>
            </a:lvl6pPr>
            <a:lvl7pPr marL="1925783" indent="0" algn="ctr">
              <a:buNone/>
              <a:defRPr/>
            </a:lvl7pPr>
            <a:lvl8pPr marL="2246751" indent="0" algn="ctr">
              <a:buNone/>
              <a:defRPr/>
            </a:lvl8pPr>
            <a:lvl9pPr marL="25677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903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403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60" indent="0">
              <a:buNone/>
              <a:defRPr sz="1300"/>
            </a:lvl2pPr>
            <a:lvl3pPr marL="641925" indent="0">
              <a:buNone/>
              <a:defRPr sz="1100"/>
            </a:lvl3pPr>
            <a:lvl4pPr marL="962890" indent="0">
              <a:buNone/>
              <a:defRPr sz="1000"/>
            </a:lvl4pPr>
            <a:lvl5pPr marL="1283855" indent="0">
              <a:buNone/>
              <a:defRPr sz="1000"/>
            </a:lvl5pPr>
            <a:lvl6pPr marL="1604822" indent="0">
              <a:buNone/>
              <a:defRPr sz="1000"/>
            </a:lvl6pPr>
            <a:lvl7pPr marL="1925783" indent="0">
              <a:buNone/>
              <a:defRPr sz="1000"/>
            </a:lvl7pPr>
            <a:lvl8pPr marL="2246751" indent="0">
              <a:buNone/>
              <a:defRPr sz="1000"/>
            </a:lvl8pPr>
            <a:lvl9pPr marL="256771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24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8/28/2017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4555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759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60" indent="0">
              <a:buNone/>
              <a:defRPr sz="1400" b="1"/>
            </a:lvl2pPr>
            <a:lvl3pPr marL="641925" indent="0">
              <a:buNone/>
              <a:defRPr sz="1300" b="1"/>
            </a:lvl3pPr>
            <a:lvl4pPr marL="962890" indent="0">
              <a:buNone/>
              <a:defRPr sz="1100" b="1"/>
            </a:lvl4pPr>
            <a:lvl5pPr marL="1283855" indent="0">
              <a:buNone/>
              <a:defRPr sz="1100" b="1"/>
            </a:lvl5pPr>
            <a:lvl6pPr marL="1604822" indent="0">
              <a:buNone/>
              <a:defRPr sz="1100" b="1"/>
            </a:lvl6pPr>
            <a:lvl7pPr marL="1925783" indent="0">
              <a:buNone/>
              <a:defRPr sz="1100" b="1"/>
            </a:lvl7pPr>
            <a:lvl8pPr marL="2246751" indent="0">
              <a:buNone/>
              <a:defRPr sz="1100" b="1"/>
            </a:lvl8pPr>
            <a:lvl9pPr marL="256771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60" indent="0">
              <a:buNone/>
              <a:defRPr sz="1400" b="1"/>
            </a:lvl2pPr>
            <a:lvl3pPr marL="641925" indent="0">
              <a:buNone/>
              <a:defRPr sz="1300" b="1"/>
            </a:lvl3pPr>
            <a:lvl4pPr marL="962890" indent="0">
              <a:buNone/>
              <a:defRPr sz="1100" b="1"/>
            </a:lvl4pPr>
            <a:lvl5pPr marL="1283855" indent="0">
              <a:buNone/>
              <a:defRPr sz="1100" b="1"/>
            </a:lvl5pPr>
            <a:lvl6pPr marL="1604822" indent="0">
              <a:buNone/>
              <a:defRPr sz="1100" b="1"/>
            </a:lvl6pPr>
            <a:lvl7pPr marL="1925783" indent="0">
              <a:buNone/>
              <a:defRPr sz="1100" b="1"/>
            </a:lvl7pPr>
            <a:lvl8pPr marL="2246751" indent="0">
              <a:buNone/>
              <a:defRPr sz="1100" b="1"/>
            </a:lvl8pPr>
            <a:lvl9pPr marL="256771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998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96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4717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7" y="27350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60" indent="0">
              <a:buNone/>
              <a:defRPr sz="800"/>
            </a:lvl2pPr>
            <a:lvl3pPr marL="641925" indent="0">
              <a:buNone/>
              <a:defRPr sz="700"/>
            </a:lvl3pPr>
            <a:lvl4pPr marL="962890" indent="0">
              <a:buNone/>
              <a:defRPr sz="600"/>
            </a:lvl4pPr>
            <a:lvl5pPr marL="1283855" indent="0">
              <a:buNone/>
              <a:defRPr sz="600"/>
            </a:lvl5pPr>
            <a:lvl6pPr marL="1604822" indent="0">
              <a:buNone/>
              <a:defRPr sz="600"/>
            </a:lvl6pPr>
            <a:lvl7pPr marL="1925783" indent="0">
              <a:buNone/>
              <a:defRPr sz="600"/>
            </a:lvl7pPr>
            <a:lvl8pPr marL="2246751" indent="0">
              <a:buNone/>
              <a:defRPr sz="600"/>
            </a:lvl8pPr>
            <a:lvl9pPr marL="256771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52053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60" indent="0">
              <a:buNone/>
              <a:defRPr sz="2000"/>
            </a:lvl2pPr>
            <a:lvl3pPr marL="641925" indent="0">
              <a:buNone/>
              <a:defRPr sz="1700"/>
            </a:lvl3pPr>
            <a:lvl4pPr marL="962890" indent="0">
              <a:buNone/>
              <a:defRPr sz="1400"/>
            </a:lvl4pPr>
            <a:lvl5pPr marL="1283855" indent="0">
              <a:buNone/>
              <a:defRPr sz="1400"/>
            </a:lvl5pPr>
            <a:lvl6pPr marL="1604822" indent="0">
              <a:buNone/>
              <a:defRPr sz="1400"/>
            </a:lvl6pPr>
            <a:lvl7pPr marL="1925783" indent="0">
              <a:buNone/>
              <a:defRPr sz="1400"/>
            </a:lvl7pPr>
            <a:lvl8pPr marL="2246751" indent="0">
              <a:buNone/>
              <a:defRPr sz="1400"/>
            </a:lvl8pPr>
            <a:lvl9pPr marL="2567713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60" indent="0">
              <a:buNone/>
              <a:defRPr sz="800"/>
            </a:lvl2pPr>
            <a:lvl3pPr marL="641925" indent="0">
              <a:buNone/>
              <a:defRPr sz="700"/>
            </a:lvl3pPr>
            <a:lvl4pPr marL="962890" indent="0">
              <a:buNone/>
              <a:defRPr sz="600"/>
            </a:lvl4pPr>
            <a:lvl5pPr marL="1283855" indent="0">
              <a:buNone/>
              <a:defRPr sz="600"/>
            </a:lvl5pPr>
            <a:lvl6pPr marL="1604822" indent="0">
              <a:buNone/>
              <a:defRPr sz="600"/>
            </a:lvl6pPr>
            <a:lvl7pPr marL="1925783" indent="0">
              <a:buNone/>
              <a:defRPr sz="600"/>
            </a:lvl7pPr>
            <a:lvl8pPr marL="2246751" indent="0">
              <a:buNone/>
              <a:defRPr sz="600"/>
            </a:lvl8pPr>
            <a:lvl9pPr marL="256771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2156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41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9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269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549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7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7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30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8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556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786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663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156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455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786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871" indent="0">
              <a:buNone/>
              <a:defRPr sz="2800"/>
            </a:lvl2pPr>
            <a:lvl3pPr marL="889812" indent="0">
              <a:buNone/>
              <a:defRPr sz="2400"/>
            </a:lvl3pPr>
            <a:lvl4pPr marL="1334623" indent="0">
              <a:buNone/>
              <a:defRPr sz="2000"/>
            </a:lvl4pPr>
            <a:lvl5pPr marL="1779497" indent="0">
              <a:buNone/>
              <a:defRPr sz="2000"/>
            </a:lvl5pPr>
            <a:lvl6pPr marL="2224373" indent="0">
              <a:buNone/>
              <a:defRPr sz="2000"/>
            </a:lvl6pPr>
            <a:lvl7pPr marL="2669243" indent="0">
              <a:buNone/>
              <a:defRPr sz="2000"/>
            </a:lvl7pPr>
            <a:lvl8pPr marL="3114116" indent="0">
              <a:buNone/>
              <a:defRPr sz="2000"/>
            </a:lvl8pPr>
            <a:lvl9pPr marL="35589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171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58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61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8/28/2017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2785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1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09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lIns="91425" tIns="0" rIns="91425" anchor="t"/>
          <a:lstStyle>
            <a:lvl1pPr marL="0" marR="1828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8/28/2017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5" y="6407947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61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1"/>
            <a:ext cx="8229600" cy="4525963"/>
          </a:xfrm>
          <a:prstGeom prst="rect">
            <a:avLst/>
          </a:prstGeom>
        </p:spPr>
        <p:txBody>
          <a:bodyPr vert="horz" lIns="91425" tIns="45713" rIns="91425" bIns="45713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5" y="6407947"/>
            <a:ext cx="2350681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7"/>
            <a:ext cx="365760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2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03" indent="-255993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96" indent="-228564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04" indent="-228564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824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0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954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51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085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64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2" y="194667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35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07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16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24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31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40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67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520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35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919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608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016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423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830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8948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6" rIns="91430" bIns="45716"/>
          <a:lstStyle>
            <a:extLst/>
          </a:lstStyle>
          <a:p>
            <a:pPr defTabSz="914306">
              <a:defRPr/>
            </a:pPr>
            <a:endParaRPr lang="en-US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30" tIns="45716" rIns="91430" bIns="45716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91430" tIns="45716" rIns="91430" bIns="45716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647" y="1481212"/>
            <a:ext cx="8228707" cy="45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404" y="6408168"/>
            <a:ext cx="1919883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l" hangingPunct="1">
              <a:defRPr sz="1000">
                <a:latin typeface="Lucida Sans Unicode" pitchFamily="34" charset="0"/>
              </a:defRPr>
            </a:lvl1pPr>
          </a:lstStyle>
          <a:p>
            <a:pPr defTabSz="410730" fontAlgn="base">
              <a:spcBef>
                <a:spcPct val="0"/>
              </a:spcBef>
              <a:spcAft>
                <a:spcPct val="0"/>
              </a:spcAft>
              <a:defRPr/>
            </a:pPr>
            <a:fld id="{60CA2BA0-F627-488A-89E9-10E0D150F899}" type="datetimeFigureOut">
              <a:rPr lang="en-US" smtClean="0">
                <a:solidFill>
                  <a:srgbClr val="000000"/>
                </a:solidFill>
                <a:sym typeface="Helvetica Light" charset="0"/>
              </a:rPr>
              <a:pPr defTabSz="410730" fontAlgn="base">
                <a:spcBef>
                  <a:spcPct val="0"/>
                </a:spcBef>
                <a:spcAft>
                  <a:spcPct val="0"/>
                </a:spcAft>
                <a:defRPr/>
              </a:pPr>
              <a:t>8/28/2017</a:t>
            </a:fld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12" y="6408168"/>
            <a:ext cx="2350740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hangingPunct="1">
              <a:defRPr sz="1000">
                <a:latin typeface="Lucida Sans Unicode" pitchFamily="34" charset="0"/>
              </a:defRPr>
            </a:lvl1pPr>
          </a:lstStyle>
          <a:p>
            <a:pPr defTabSz="41073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87" y="6408168"/>
            <a:ext cx="366117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hangingPunct="1">
              <a:defRPr sz="1000">
                <a:latin typeface="Lucida Sans Unicode" pitchFamily="34" charset="0"/>
              </a:defRPr>
            </a:lvl1pPr>
          </a:lstStyle>
          <a:p>
            <a:pPr defTabSz="410730" fontAlgn="base">
              <a:spcBef>
                <a:spcPct val="0"/>
              </a:spcBef>
              <a:spcAft>
                <a:spcPct val="0"/>
              </a:spcAft>
              <a:defRPr/>
            </a:pPr>
            <a:fld id="{EE2AC025-F49A-453C-84B4-E5D546254483}" type="slidenum">
              <a:rPr lang="en-US" smtClean="0">
                <a:solidFill>
                  <a:srgbClr val="000000"/>
                </a:solidFill>
                <a:sym typeface="Helvetica Light" charset="0"/>
              </a:rPr>
              <a:pPr defTabSz="41073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84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32144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642882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964323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285763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4969" indent="-255591" algn="l" rtl="0" eaLnBrk="0" fontAlgn="base" hangingPunct="0">
        <a:spcBef>
          <a:spcPts val="404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76" indent="-227688" algn="l" rtl="0" eaLnBrk="0" fontAlgn="base" hangingPunct="0">
        <a:spcBef>
          <a:spcPts val="326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08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786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88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36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613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190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766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D940E21-42B8-4226-8C60-9DE6FF1CCD57}" type="slidenum">
              <a:rPr lang="en-US">
                <a:solidFill>
                  <a:srgbClr val="000000"/>
                </a:solidFill>
                <a:ea typeface="ＭＳ Ｐゴシック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3446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8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8" tIns="35658" rIns="35658" bIns="3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87" y="1946690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8" tIns="35658" rIns="35658" bIns="3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284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960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925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890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855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3168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0812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798441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6080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3712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313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9276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0240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1201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6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925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89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855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822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783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751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713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11" tIns="44456" rIns="88911" bIns="44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4"/>
            <a:ext cx="8229600" cy="4525963"/>
          </a:xfrm>
          <a:prstGeom prst="rect">
            <a:avLst/>
          </a:prstGeom>
        </p:spPr>
        <p:txBody>
          <a:bodyPr vert="horz" lIns="88911" tIns="44456" rIns="88911" bIns="44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4"/>
            <a:ext cx="2895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8898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09" indent="-333709" algn="l" defTabSz="8898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42" indent="-278158" algn="l" defTabSz="8898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08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55" indent="-222286" algn="l" defTabSz="8898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35" indent="-222286" algn="l" defTabSz="8898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800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68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55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407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71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812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62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97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37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24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116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8978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../../../../../Aviation%20Videos/the%20wright%20brothers%20-%20early%20flight.mp4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../../../../Aviation%20Videos/Aviation%20History/documentary_%20the%20wright%20brothers_39_%20story.mp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1" tIns="32140" rIns="64281" bIns="3214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7" y="685353"/>
            <a:ext cx="8965403" cy="5866805"/>
          </a:xfrm>
        </p:spPr>
        <p:txBody>
          <a:bodyPr lIns="88882" tIns="50791" rIns="88882" bIns="50791">
            <a:normAutofit fontScale="92500" lnSpcReduction="10000"/>
          </a:bodyPr>
          <a:lstStyle/>
          <a:p>
            <a:pPr marL="58738" indent="17463" defTabSz="914004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89" indent="-473185" defTabSz="914004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During development of the airplane, early pioneers struggled with…?</a:t>
            </a:r>
            <a:endParaRPr lang="en-US" sz="2800" b="1" dirty="0">
              <a:solidFill>
                <a:srgbClr val="0070C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Who </a:t>
            </a:r>
            <a:r>
              <a:rPr lang="en-US" sz="2400" b="1" dirty="0" smtClean="0"/>
              <a:t>identified </a:t>
            </a:r>
            <a:r>
              <a:rPr lang="en-US" sz="2400" b="1" dirty="0"/>
              <a:t>the forces of lift, drag, and </a:t>
            </a:r>
            <a:r>
              <a:rPr lang="en-US" sz="2400" b="1" dirty="0" smtClean="0"/>
              <a:t>thrust and built the 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</a:t>
            </a:r>
            <a:r>
              <a:rPr lang="en-US" sz="2400" b="1" dirty="0"/>
              <a:t>successful full-sized, manned </a:t>
            </a:r>
            <a:r>
              <a:rPr lang="en-US" sz="2400" b="1" dirty="0" smtClean="0"/>
              <a:t>glider</a:t>
            </a:r>
            <a:r>
              <a:rPr lang="en-US" sz="2800" b="1" dirty="0" smtClean="0"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sz="2800" b="1" dirty="0"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Who was known as the “Father of Modern Aviation and is credited with over 2,000 glider flights?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ea typeface="Helvetica" charset="0"/>
                <a:cs typeface="Helvetica" charset="0"/>
                <a:sym typeface="Helvetica" charset="0"/>
              </a:rPr>
              <a:t>This aviation pioneer was </a:t>
            </a:r>
            <a:r>
              <a:rPr lang="en-US" sz="2800" b="1" dirty="0" smtClean="0">
                <a:sym typeface="Helvetica" charset="0"/>
              </a:rPr>
              <a:t>k</a:t>
            </a:r>
            <a:r>
              <a:rPr lang="en-US" sz="2800" b="1" dirty="0" smtClean="0"/>
              <a:t>nown </a:t>
            </a:r>
            <a:r>
              <a:rPr lang="en-US" sz="2800" b="1" dirty="0"/>
              <a:t>for his study of aviation history and collection and distribution of aviation </a:t>
            </a:r>
            <a:r>
              <a:rPr lang="en-US" sz="2800" b="1" dirty="0" smtClean="0"/>
              <a:t>information</a:t>
            </a:r>
            <a:r>
              <a:rPr lang="en-US" sz="2800" b="1" dirty="0" smtClean="0"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sz="2800" b="1" dirty="0"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Who is credited with making the first “two” attempts launching an aircraft off a barge via a catapult?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4" y="0"/>
            <a:ext cx="8229823" cy="837158"/>
          </a:xfrm>
        </p:spPr>
        <p:txBody>
          <a:bodyPr lIns="88882" tIns="50791" rIns="88882" bIns="50791"/>
          <a:lstStyle/>
          <a:p>
            <a:pPr defTabSz="914004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8/30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80444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48" y="2895601"/>
            <a:ext cx="4114800" cy="279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62003"/>
            <a:ext cx="3810000" cy="571499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Octave Chanute</a:t>
            </a:r>
          </a:p>
          <a:p>
            <a:pPr lvl="1"/>
            <a:r>
              <a:rPr lang="en-US" sz="2400" dirty="0"/>
              <a:t>Read Lilienthal’s works and improved upon  them</a:t>
            </a:r>
          </a:p>
          <a:p>
            <a:pPr lvl="1"/>
            <a:r>
              <a:rPr lang="en-US" sz="2400" dirty="0"/>
              <a:t>Designed gliders but was too old to fly them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Known for his study of aviation history and collection and distribution of aviation information</a:t>
            </a:r>
          </a:p>
          <a:p>
            <a:pPr lvl="1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60"/>
            <a:ext cx="2819400" cy="228414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Developing the Airplane</a:t>
            </a:r>
          </a:p>
        </p:txBody>
      </p:sp>
    </p:spTree>
    <p:extLst>
      <p:ext uri="{BB962C8B-B14F-4D97-AF65-F5344CB8AC3E}">
        <p14:creationId xmlns:p14="http://schemas.microsoft.com/office/powerpoint/2010/main" val="423347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1" tIns="32140" rIns="64281" bIns="3214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7" y="685353"/>
            <a:ext cx="8965403" cy="5866805"/>
          </a:xfrm>
        </p:spPr>
        <p:txBody>
          <a:bodyPr lIns="88882" tIns="50791" rIns="88882" bIns="50791">
            <a:normAutofit fontScale="92500" lnSpcReduction="10000"/>
          </a:bodyPr>
          <a:lstStyle/>
          <a:p>
            <a:pPr marL="58738" indent="17463" defTabSz="914004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89" indent="-473185" defTabSz="914004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During development of the airplane, early pioneers struggled with…?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Who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identified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the forces of lift, drag, and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thrust and built the 1</a:t>
            </a:r>
            <a:r>
              <a:rPr lang="en-US" sz="2400" b="1" baseline="30000" dirty="0" smtClean="0">
                <a:solidFill>
                  <a:schemeClr val="bg1">
                    <a:lumMod val="85000"/>
                  </a:schemeClr>
                </a:solidFill>
              </a:rPr>
              <a:t>st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successful full-sized, manned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glider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Who was known as the “Father of Modern Aviation and is credited with over 2,000 glider flights?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This aviation pioneer was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sym typeface="Helvetica" charset="0"/>
              </a:rPr>
              <a:t>k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nown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for his study of aviation history and collection and distribution of aviation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information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Who is credited with making the first “two” attempts launching an aircraft off a barge via a catapult?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4" y="0"/>
            <a:ext cx="8229823" cy="837158"/>
          </a:xfrm>
        </p:spPr>
        <p:txBody>
          <a:bodyPr lIns="88882" tIns="50791" rIns="88882" bIns="50791"/>
          <a:lstStyle/>
          <a:p>
            <a:pPr defTabSz="914004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8/30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2071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04800"/>
            <a:ext cx="4343400" cy="6553200"/>
          </a:xfrm>
        </p:spPr>
        <p:txBody>
          <a:bodyPr>
            <a:normAutofit fontScale="92500"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Samuel Pierpont Langley attempted to add power to a glider</a:t>
            </a:r>
          </a:p>
          <a:p>
            <a:r>
              <a:rPr lang="en-US" sz="2600" dirty="0"/>
              <a:t>1903, </a:t>
            </a:r>
            <a:r>
              <a:rPr lang="en-US" sz="2600" dirty="0">
                <a:solidFill>
                  <a:srgbClr val="FF0000"/>
                </a:solidFill>
              </a:rPr>
              <a:t>the Aerodrome launched by a catapult from a barge </a:t>
            </a:r>
            <a:r>
              <a:rPr lang="en-US" sz="2600" dirty="0"/>
              <a:t>anchored in the Potomac River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It fell into the river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Same thing happened on the next attempt two months later</a:t>
            </a:r>
          </a:p>
          <a:p>
            <a:r>
              <a:rPr lang="en-US" sz="2600" dirty="0"/>
              <a:t>Both attempts widely covered by the press – the </a:t>
            </a:r>
            <a:r>
              <a:rPr lang="en-US" sz="2600" dirty="0">
                <a:solidFill>
                  <a:srgbClr val="FF0000"/>
                </a:solidFill>
              </a:rPr>
              <a:t>U.S. government dropped its support and Langley gave up project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60"/>
            <a:ext cx="2819400" cy="228414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Developing the Airplane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41148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07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3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 lnSpcReduction="10000"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30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1913 — American inventor Lawrence B. Sperry successfully demonstrates the first gyroscopic automatic stabilizing device for powered airplanes when Lt. Patrick N. L. </a:t>
            </a:r>
            <a:r>
              <a:rPr lang="en-US" sz="2800" dirty="0" err="1"/>
              <a:t>Bellinger</a:t>
            </a:r>
            <a:r>
              <a:rPr lang="en-US" sz="2800" dirty="0"/>
              <a:t> pilots a United States Navy flying boat designated “C-2” and relinquishes full control to the autopilot.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59382"/>
            <a:ext cx="3810000" cy="197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1" y="1447800"/>
            <a:ext cx="3619500" cy="239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7471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30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1933 -Air France, France's national airline, is formed.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34" y="3046215"/>
            <a:ext cx="3508379" cy="289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934" y="3778361"/>
            <a:ext cx="4500711" cy="249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1489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30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1960 — The USAF's first “Atlas” intercontinental ballistic missile (ICBM) squadron became fully operational.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483" y="3824078"/>
            <a:ext cx="17716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97" y="1900906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3782370"/>
            <a:ext cx="3810000" cy="302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5729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3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54728" y="657054"/>
          <a:ext cx="8078788" cy="5903600"/>
        </p:xfrm>
        <a:graphic>
          <a:graphicData uri="http://schemas.openxmlformats.org/drawingml/2006/table">
            <a:tbl>
              <a:tblPr firstRow="1" firstCol="1" bandRow="1"/>
              <a:tblGrid>
                <a:gridCol w="1150258"/>
                <a:gridCol w="1153325"/>
                <a:gridCol w="1155777"/>
                <a:gridCol w="1153937"/>
                <a:gridCol w="1155777"/>
                <a:gridCol w="1155777"/>
                <a:gridCol w="1153937"/>
              </a:tblGrid>
              <a:tr h="2250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193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203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Welcome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to</a:t>
                      </a:r>
                      <a:r>
                        <a:rPr lang="en-US" sz="1300" b="1" baseline="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Aviation</a:t>
                      </a:r>
                      <a:endParaRPr lang="en-US" sz="1300" b="1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err="1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Flightline</a:t>
                      </a: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Friday</a:t>
                      </a:r>
                      <a:endParaRPr lang="en-US" sz="1300" b="1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539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NO SCHOOL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Parts of an Aircraft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Forces of Flight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Syllabus Due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Control Surfaces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Aircraft Review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Quiz</a:t>
                      </a:r>
                      <a:endParaRPr lang="en-US" sz="1300" b="1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577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Intro to Aviation</a:t>
                      </a:r>
                      <a:endParaRPr lang="en-US" sz="1300" b="1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Intro to Aviation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Intro to Aviation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Intro to Aviation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err="1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Flightline</a:t>
                      </a:r>
                      <a:endParaRPr lang="en-US" sz="1300" b="1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Test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742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HOLIDAY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261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27" name="Oval 2"/>
          <p:cNvSpPr>
            <a:spLocks noChangeArrowheads="1"/>
          </p:cNvSpPr>
          <p:nvPr/>
        </p:nvSpPr>
        <p:spPr bwMode="auto">
          <a:xfrm>
            <a:off x="3886200" y="4183521"/>
            <a:ext cx="1128377" cy="1470704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22" tIns="32109" rIns="64222" bIns="32109"/>
          <a:lstStyle/>
          <a:p>
            <a:pPr algn="ctr" defTabSz="40923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78268" y="-112387"/>
            <a:ext cx="343170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August 2017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5867400" y="2514600"/>
            <a:ext cx="1806678" cy="1981200"/>
          </a:xfrm>
          <a:prstGeom prst="star5">
            <a:avLst/>
          </a:prstGeom>
          <a:noFill/>
          <a:ln w="79375" cap="flat" cmpd="sng" algn="ctr">
            <a:solidFill>
              <a:srgbClr val="0070C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6" name="5-Point Star 5"/>
          <p:cNvSpPr/>
          <p:nvPr/>
        </p:nvSpPr>
        <p:spPr bwMode="auto">
          <a:xfrm>
            <a:off x="5867400" y="3928273"/>
            <a:ext cx="1806678" cy="1981200"/>
          </a:xfrm>
          <a:prstGeom prst="star5">
            <a:avLst/>
          </a:prstGeom>
          <a:noFill/>
          <a:ln w="79375" cap="flat" cmpd="sng" algn="ctr">
            <a:solidFill>
              <a:srgbClr val="0070C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9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7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3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3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201996" y="1219200"/>
            <a:ext cx="4457917" cy="380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77" tIns="32139" rIns="64277" bIns="32139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100" b="1" dirty="0" smtClean="0">
                <a:hlinkClick r:id="rId2" action="ppaction://hlinkfile"/>
              </a:rPr>
              <a:t>Wright</a:t>
            </a:r>
          </a:p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100" b="1" dirty="0" smtClean="0">
                <a:hlinkClick r:id="rId2" action="ppaction://hlinkfile"/>
              </a:rPr>
              <a:t>Brothers</a:t>
            </a:r>
          </a:p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100" b="1" dirty="0" smtClean="0">
                <a:hlinkClick r:id="rId2" action="ppaction://hlinkfile"/>
              </a:rPr>
              <a:t>Story</a:t>
            </a:r>
            <a:endParaRPr lang="en-US" sz="8100" b="1" dirty="0"/>
          </a:p>
        </p:txBody>
      </p:sp>
      <p:pic>
        <p:nvPicPr>
          <p:cNvPr id="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38350"/>
            <a:ext cx="4411532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1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77" tIns="50788" rIns="88877" bIns="50788"/>
          <a:lstStyle/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1</a:t>
            </a:r>
          </a:p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Introduction to Air Power</a:t>
            </a:r>
          </a:p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0000"/>
              </a:solidFill>
              <a:sym typeface="Helvetica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359" y="1524000"/>
            <a:ext cx="35718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7895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357315"/>
            <a:ext cx="8534549" cy="4973835"/>
          </a:xfrm>
        </p:spPr>
        <p:txBody>
          <a:bodyPr lIns="88877" tIns="50788" rIns="88877" bIns="50788" anchor="t">
            <a:normAutofit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significant contributions that advanced air and space power.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individuals with the contributions they made to developing the airplane.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some of the innovations that led to advances in air and space power.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07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044" y="533400"/>
            <a:ext cx="4018156" cy="5410199"/>
          </a:xfrm>
        </p:spPr>
        <p:txBody>
          <a:bodyPr>
            <a:normAutofit lnSpcReduction="10000"/>
          </a:bodyPr>
          <a:lstStyle/>
          <a:p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Initial pioneers </a:t>
            </a:r>
            <a:r>
              <a:rPr lang="en-US" sz="2800" dirty="0" smtClean="0"/>
              <a:t>of aviation </a:t>
            </a:r>
            <a:r>
              <a:rPr lang="en-US" sz="2800" dirty="0" smtClean="0">
                <a:solidFill>
                  <a:srgbClr val="FF0000"/>
                </a:solidFill>
              </a:rPr>
              <a:t>struggled with the forces of flight</a:t>
            </a:r>
          </a:p>
          <a:p>
            <a:r>
              <a:rPr lang="en-US" sz="2800" dirty="0" smtClean="0"/>
              <a:t>How to develop Lift to get them in air</a:t>
            </a:r>
          </a:p>
          <a:p>
            <a:r>
              <a:rPr lang="en-US" sz="2800" dirty="0" smtClean="0"/>
              <a:t>How to sustain the lift</a:t>
            </a:r>
          </a:p>
          <a:p>
            <a:r>
              <a:rPr lang="en-US" sz="2800" dirty="0" smtClean="0"/>
              <a:t>How to develop a way to control the aircraft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3200400" cy="1752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/>
              </a:rPr>
              <a:t>Developing the Airplane</a:t>
            </a:r>
            <a:endParaRPr lang="en-US" sz="3600" b="1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2957114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04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044" y="533400"/>
            <a:ext cx="4018156" cy="5791200"/>
          </a:xfrm>
        </p:spPr>
        <p:txBody>
          <a:bodyPr>
            <a:normAutofit fontScale="85000" lnSpcReduction="10000"/>
          </a:bodyPr>
          <a:lstStyle/>
          <a:p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Balloonists solved the first 2 problems </a:t>
            </a:r>
            <a:r>
              <a:rPr lang="en-US" sz="2800" dirty="0" smtClean="0"/>
              <a:t>by building aircraft lighter than air</a:t>
            </a:r>
          </a:p>
          <a:p>
            <a:pPr lvl="1"/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Created lift</a:t>
            </a:r>
            <a:r>
              <a:rPr lang="en-US" sz="2400" dirty="0" smtClean="0"/>
              <a:t>)</a:t>
            </a:r>
          </a:p>
          <a:p>
            <a:r>
              <a:rPr lang="en-US" sz="2800" dirty="0" smtClean="0"/>
              <a:t>Kept aloft by dumping ballast or maintaining fire to heat the air</a:t>
            </a:r>
          </a:p>
          <a:p>
            <a:pPr lvl="1"/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Sustained lift</a:t>
            </a:r>
            <a:r>
              <a:rPr lang="en-US" sz="2400" dirty="0" smtClean="0"/>
              <a:t>)</a:t>
            </a:r>
          </a:p>
          <a:p>
            <a:r>
              <a:rPr lang="en-US" sz="2800" dirty="0" smtClean="0"/>
              <a:t>So the issue came down to control</a:t>
            </a:r>
          </a:p>
          <a:p>
            <a:r>
              <a:rPr lang="en-US" sz="2800" dirty="0" smtClean="0"/>
              <a:t>An Airplane doesn’t have a balloon to keep aloft – early pioneers had all three problems</a:t>
            </a: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3200400" cy="1752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/>
              </a:rPr>
              <a:t>Developing the Airplane</a:t>
            </a:r>
            <a:endParaRPr lang="en-US" sz="3600" b="1" dirty="0">
              <a:effectLst/>
            </a:endParaRPr>
          </a:p>
        </p:txBody>
      </p:sp>
      <p:pic>
        <p:nvPicPr>
          <p:cNvPr id="1026" name="Picture 2" descr="http://t0.gstatic.com/images?q=tbn:ANd9GcTHt7m1TXd2fJoAcUVDNpEVqGQ8w7OOu0nimBeF6vqERxzyP5W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01" y="1857374"/>
            <a:ext cx="3982398" cy="500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95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058392"/>
            <a:ext cx="4343400" cy="4656608"/>
          </a:xfrm>
        </p:spPr>
        <p:txBody>
          <a:bodyPr>
            <a:normAutofit lnSpcReduction="10000"/>
          </a:bodyPr>
          <a:lstStyle/>
          <a:p>
            <a:r>
              <a:rPr lang="en-US" sz="3000" b="1" dirty="0" smtClean="0">
                <a:solidFill>
                  <a:srgbClr val="C00000"/>
                </a:solidFill>
              </a:rPr>
              <a:t>The Wright Brothers – Orville and Wilbur</a:t>
            </a:r>
          </a:p>
          <a:p>
            <a:pPr marL="109710" indent="0">
              <a:buNone/>
            </a:pPr>
            <a:endParaRPr lang="en-US" sz="3000" b="1" dirty="0" smtClean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Approach </a:t>
            </a:r>
            <a:r>
              <a:rPr lang="en-US" sz="2800" dirty="0">
                <a:solidFill>
                  <a:srgbClr val="C00000"/>
                </a:solidFill>
              </a:rPr>
              <a:t>to </a:t>
            </a:r>
            <a:r>
              <a:rPr lang="en-US" sz="2800" dirty="0" smtClean="0">
                <a:solidFill>
                  <a:srgbClr val="C00000"/>
                </a:solidFill>
              </a:rPr>
              <a:t>flight</a:t>
            </a:r>
            <a:r>
              <a:rPr lang="en-US" sz="2800" dirty="0"/>
              <a:t> </a:t>
            </a:r>
            <a:r>
              <a:rPr lang="en-US" sz="2400" dirty="0" smtClean="0"/>
              <a:t>was </a:t>
            </a:r>
            <a:r>
              <a:rPr lang="en-US" sz="2400" dirty="0"/>
              <a:t>to </a:t>
            </a:r>
            <a:r>
              <a:rPr lang="en-US" sz="2400" dirty="0" smtClean="0">
                <a:solidFill>
                  <a:srgbClr val="C00000"/>
                </a:solidFill>
              </a:rPr>
              <a:t>first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develop </a:t>
            </a:r>
            <a:r>
              <a:rPr lang="en-US" sz="2400" dirty="0">
                <a:solidFill>
                  <a:srgbClr val="C00000"/>
                </a:solidFill>
              </a:rPr>
              <a:t>an aircraft that would </a:t>
            </a:r>
            <a:r>
              <a:rPr lang="en-US" sz="2400" dirty="0" smtClean="0">
                <a:solidFill>
                  <a:srgbClr val="C00000"/>
                </a:solidFill>
              </a:rPr>
              <a:t>fly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Aircraft that could be controlled in flight</a:t>
            </a:r>
          </a:p>
          <a:p>
            <a:pPr lvl="1"/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C00000"/>
                </a:solidFill>
              </a:rPr>
              <a:t>then to add a power plant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5" y="-247186"/>
            <a:ext cx="4153985" cy="228414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Developing the Airplane</a:t>
            </a:r>
            <a:endParaRPr lang="en-US" sz="3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08" y="2807364"/>
            <a:ext cx="4328842" cy="207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75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28600"/>
            <a:ext cx="4343400" cy="64008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Observed birds and noticed they maneuvered in flight by twisting their wings</a:t>
            </a:r>
            <a:endParaRPr lang="en-US" sz="3000" dirty="0" smtClean="0"/>
          </a:p>
          <a:p>
            <a:r>
              <a:rPr lang="en-US" sz="3000" dirty="0" smtClean="0">
                <a:solidFill>
                  <a:srgbClr val="FF0000"/>
                </a:solidFill>
              </a:rPr>
              <a:t>Developed the wing-warping technique</a:t>
            </a:r>
          </a:p>
          <a:p>
            <a:r>
              <a:rPr lang="en-US" sz="3000" dirty="0" smtClean="0">
                <a:solidFill>
                  <a:srgbClr val="FF0000"/>
                </a:solidFill>
              </a:rPr>
              <a:t>Tested on kite – then glider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5" y="-247186"/>
            <a:ext cx="4153985" cy="228414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Developing the Airplane</a:t>
            </a:r>
            <a:endParaRPr lang="en-US" sz="3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8" y="1905000"/>
            <a:ext cx="4427816" cy="348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8" y="1905000"/>
            <a:ext cx="4302094" cy="344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15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8" y="234950"/>
            <a:ext cx="8797906" cy="639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8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28600"/>
            <a:ext cx="4343400" cy="64008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Contacted Weather Bureau for </a:t>
            </a:r>
            <a:r>
              <a:rPr lang="en-US" sz="3000" dirty="0" smtClean="0">
                <a:solidFill>
                  <a:srgbClr val="C00000"/>
                </a:solidFill>
              </a:rPr>
              <a:t>location of sustained wind</a:t>
            </a:r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Kill Devil Hills, NC</a:t>
            </a:r>
          </a:p>
          <a:p>
            <a:r>
              <a:rPr lang="en-US" sz="3000" b="1" dirty="0" smtClean="0"/>
              <a:t>By October 1902, had over </a:t>
            </a:r>
            <a:r>
              <a:rPr lang="en-US" sz="3000" b="1" dirty="0" smtClean="0">
                <a:solidFill>
                  <a:srgbClr val="C00000"/>
                </a:solidFill>
              </a:rPr>
              <a:t>1,000 successful glider flights </a:t>
            </a:r>
            <a:r>
              <a:rPr lang="en-US" sz="3000" dirty="0" smtClean="0"/>
              <a:t>– had solved all of the major control problems – </a:t>
            </a:r>
          </a:p>
          <a:p>
            <a:r>
              <a:rPr lang="en-US" sz="3000" dirty="0" smtClean="0">
                <a:solidFill>
                  <a:srgbClr val="C00000"/>
                </a:solidFill>
              </a:rPr>
              <a:t>just needed a suitable power plant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5" y="-247186"/>
            <a:ext cx="4153985" cy="228414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Developing the Airplane</a:t>
            </a:r>
            <a:endParaRPr lang="en-US" sz="36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84" y="3638550"/>
            <a:ext cx="4285631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3127829" cy="211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79" y="228601"/>
            <a:ext cx="920756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0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1" tIns="32140" rIns="64281" bIns="3214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7" y="685353"/>
            <a:ext cx="8965403" cy="5866805"/>
          </a:xfrm>
        </p:spPr>
        <p:txBody>
          <a:bodyPr lIns="88882" tIns="50791" rIns="88882" bIns="50791">
            <a:normAutofit fontScale="92500" lnSpcReduction="10000"/>
          </a:bodyPr>
          <a:lstStyle/>
          <a:p>
            <a:pPr marL="58738" indent="17463" defTabSz="914004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89" indent="-473185" defTabSz="914004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During development of the airplane, early pioneers struggled with…?</a:t>
            </a:r>
            <a:endParaRPr lang="en-US" sz="2800" b="1" dirty="0">
              <a:solidFill>
                <a:srgbClr val="0070C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Who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identified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the forces of lift, drag, and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thrust and built the 1</a:t>
            </a:r>
            <a:r>
              <a:rPr lang="en-US" sz="2400" b="1" baseline="30000" dirty="0" smtClean="0">
                <a:solidFill>
                  <a:schemeClr val="bg1">
                    <a:lumMod val="85000"/>
                  </a:schemeClr>
                </a:solidFill>
              </a:rPr>
              <a:t>st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successful full-sized, manned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glider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Who was known as the “Father of Modern Aviation and is credited with over 2,000 glider flights?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This aviation pioneer was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sym typeface="Helvetica" charset="0"/>
              </a:rPr>
              <a:t>k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nown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for his study of aviation history and collection and distribution of aviation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information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Who is credited with making the first “two” attempts launching an aircraft off a barge via a catapult?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4" y="0"/>
            <a:ext cx="8229823" cy="837158"/>
          </a:xfrm>
        </p:spPr>
        <p:txBody>
          <a:bodyPr lIns="88882" tIns="50791" rIns="88882" bIns="50791"/>
          <a:lstStyle/>
          <a:p>
            <a:pPr defTabSz="914004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8/30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2071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828800"/>
            <a:ext cx="4343400" cy="36576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They enlisted mechanic Charlie Taylor who </a:t>
            </a:r>
            <a:r>
              <a:rPr lang="en-US" sz="3000" dirty="0" smtClean="0">
                <a:solidFill>
                  <a:srgbClr val="C00000"/>
                </a:solidFill>
              </a:rPr>
              <a:t>built a water cooled 12 </a:t>
            </a:r>
            <a:r>
              <a:rPr lang="en-US" sz="3000" dirty="0" err="1" smtClean="0">
                <a:solidFill>
                  <a:srgbClr val="C00000"/>
                </a:solidFill>
              </a:rPr>
              <a:t>hp</a:t>
            </a:r>
            <a:r>
              <a:rPr lang="en-US" sz="3000" dirty="0" smtClean="0">
                <a:solidFill>
                  <a:srgbClr val="C00000"/>
                </a:solidFill>
              </a:rPr>
              <a:t> engine</a:t>
            </a:r>
            <a:r>
              <a:rPr lang="en-US" sz="3000" dirty="0" smtClean="0"/>
              <a:t> </a:t>
            </a:r>
          </a:p>
          <a:p>
            <a:endParaRPr lang="en-US" sz="3000" dirty="0">
              <a:solidFill>
                <a:srgbClr val="C00000"/>
              </a:solidFill>
            </a:endParaRPr>
          </a:p>
          <a:p>
            <a:r>
              <a:rPr lang="en-US" sz="3000" dirty="0">
                <a:solidFill>
                  <a:srgbClr val="C00000"/>
                </a:solidFill>
              </a:rPr>
              <a:t>C</a:t>
            </a:r>
            <a:r>
              <a:rPr lang="en-US" sz="3000" dirty="0" smtClean="0">
                <a:solidFill>
                  <a:srgbClr val="C00000"/>
                </a:solidFill>
              </a:rPr>
              <a:t>onnected via bicycle chains to the sprockets which turned the propellers</a:t>
            </a:r>
            <a:endParaRPr lang="en-US" sz="2600" dirty="0" smtClean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5" y="-247186"/>
            <a:ext cx="4153985" cy="228414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Developing the Airplane</a:t>
            </a:r>
            <a:endParaRPr lang="en-US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438455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50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3" y="304800"/>
            <a:ext cx="8224934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35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" y="0"/>
            <a:ext cx="91390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08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40" y="1447800"/>
            <a:ext cx="8688522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Wright Flyers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5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6542" y="1502527"/>
            <a:ext cx="7615396" cy="3181159"/>
          </a:xfrm>
          <a:prstGeom prst="rect">
            <a:avLst/>
          </a:prstGeom>
          <a:noFill/>
        </p:spPr>
        <p:txBody>
          <a:bodyPr wrap="none" lIns="64284" tIns="32142" rIns="64284" bIns="3214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FIRST.</a:t>
            </a: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700" b="1" spc="35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 Light" charset="0"/>
              <a:sym typeface="Helvetica Light" charset="0"/>
            </a:endParaRP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ALWAYS.</a:t>
            </a:r>
          </a:p>
        </p:txBody>
      </p:sp>
    </p:spTree>
    <p:extLst>
      <p:ext uri="{BB962C8B-B14F-4D97-AF65-F5344CB8AC3E}">
        <p14:creationId xmlns:p14="http://schemas.microsoft.com/office/powerpoint/2010/main" val="13327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Safety Rules – Safety Monitor Brief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1077144"/>
            <a:ext cx="8186291" cy="3941340"/>
          </a:xfrm>
          <a:ln>
            <a:prstDash val="solid"/>
          </a:ln>
        </p:spPr>
        <p:txBody>
          <a:bodyPr lIns="88887" tIns="50793" rIns="88887" bIns="50793"/>
          <a:lstStyle/>
          <a:p>
            <a:pPr>
              <a:defRPr/>
            </a:pPr>
            <a:r>
              <a:rPr lang="en-US" sz="2800" b="1" i="1" dirty="0"/>
              <a:t>Must Use Safety Glasses</a:t>
            </a:r>
          </a:p>
          <a:p>
            <a:pPr>
              <a:defRPr/>
            </a:pPr>
            <a:r>
              <a:rPr lang="en-US" sz="2800" b="1" i="1" dirty="0"/>
              <a:t>Use of Cutting tools is Dangerous – AT ALL TIMES</a:t>
            </a:r>
          </a:p>
          <a:p>
            <a:pPr>
              <a:defRPr/>
            </a:pPr>
            <a:r>
              <a:rPr lang="en-US" sz="2800" b="1" i="1" dirty="0"/>
              <a:t>Must Use Cutting Mats</a:t>
            </a:r>
          </a:p>
          <a:p>
            <a:pPr>
              <a:defRPr/>
            </a:pPr>
            <a:r>
              <a:rPr lang="en-US" sz="2800" b="1" i="1" dirty="0"/>
              <a:t>Extended breathing of adhesives and paint fumes can be dangerous</a:t>
            </a:r>
          </a:p>
          <a:p>
            <a:pPr>
              <a:defRPr/>
            </a:pPr>
            <a:r>
              <a:rPr lang="en-US" sz="2800" b="1" i="1" dirty="0"/>
              <a:t>All Areas will remain clean and organized</a:t>
            </a: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Plane Captains </a:t>
            </a:r>
            <a:r>
              <a:rPr lang="en-US" sz="2800" b="1" i="1" dirty="0"/>
              <a:t>will insure All Areas will be cleaned  and all items put back in proper locations </a:t>
            </a:r>
            <a:r>
              <a:rPr lang="en-US" sz="4200" b="1" i="1" dirty="0" smtClean="0"/>
              <a:t>10</a:t>
            </a:r>
            <a:r>
              <a:rPr lang="en-US" sz="2800" b="1" i="1" dirty="0" smtClean="0"/>
              <a:t>minutes </a:t>
            </a:r>
            <a:r>
              <a:rPr lang="en-US" sz="2800" b="1" i="1" dirty="0"/>
              <a:t>prior to class ending</a:t>
            </a:r>
          </a:p>
          <a:p>
            <a:pPr>
              <a:defRPr/>
            </a:pPr>
            <a:r>
              <a:rPr lang="en-US" sz="2800" b="1" i="1" dirty="0"/>
              <a:t>Class </a:t>
            </a:r>
            <a:r>
              <a:rPr lang="en-US" sz="2800" b="1" i="1" cap="all" dirty="0">
                <a:solidFill>
                  <a:srgbClr val="C00000"/>
                </a:solidFill>
              </a:rPr>
              <a:t>safety monitor </a:t>
            </a:r>
            <a:r>
              <a:rPr lang="en-US" sz="2800" b="1" i="1" dirty="0"/>
              <a:t>will insure areas are clean and safe at all times</a:t>
            </a:r>
          </a:p>
        </p:txBody>
      </p:sp>
    </p:spTree>
    <p:extLst>
      <p:ext uri="{BB962C8B-B14F-4D97-AF65-F5344CB8AC3E}">
        <p14:creationId xmlns:p14="http://schemas.microsoft.com/office/powerpoint/2010/main" val="13765408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2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357315"/>
            <a:ext cx="8534549" cy="4973835"/>
          </a:xfrm>
        </p:spPr>
        <p:txBody>
          <a:bodyPr lIns="88877" tIns="50788" rIns="88877" bIns="50788" anchor="t">
            <a:normAutofit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significant contributions that advanced air and space power.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individuals with the contributions they made to developing the airplane.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some of the innovations that led to advances in air and space power.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945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058392"/>
            <a:ext cx="4343400" cy="4656608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</a:rPr>
              <a:t>The Wright Brothers – Orville and Wilbur</a:t>
            </a:r>
          </a:p>
          <a:p>
            <a:pPr marL="109710" indent="0">
              <a:buNone/>
            </a:pPr>
            <a:endParaRPr lang="en-US" sz="3000" b="1" dirty="0" smtClean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Approach </a:t>
            </a:r>
            <a:r>
              <a:rPr lang="en-US" sz="2800" dirty="0">
                <a:solidFill>
                  <a:srgbClr val="C00000"/>
                </a:solidFill>
              </a:rPr>
              <a:t>to </a:t>
            </a:r>
            <a:r>
              <a:rPr lang="en-US" sz="2800" dirty="0" smtClean="0">
                <a:solidFill>
                  <a:srgbClr val="C00000"/>
                </a:solidFill>
              </a:rPr>
              <a:t>flight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was to </a:t>
            </a:r>
            <a:r>
              <a:rPr lang="en-US" sz="2400" dirty="0">
                <a:solidFill>
                  <a:srgbClr val="C00000"/>
                </a:solidFill>
              </a:rPr>
              <a:t>first develop an aircraft that would </a:t>
            </a:r>
            <a:r>
              <a:rPr lang="en-US" sz="2400" dirty="0" smtClean="0">
                <a:solidFill>
                  <a:srgbClr val="C00000"/>
                </a:solidFill>
              </a:rPr>
              <a:t>fly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Aircraft that could be controlled in flight</a:t>
            </a:r>
          </a:p>
          <a:p>
            <a:pPr lvl="1"/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C00000"/>
                </a:solidFill>
              </a:rPr>
              <a:t>then to add a power plant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5" y="-247186"/>
            <a:ext cx="4153985" cy="228414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Developing the Airplane</a:t>
            </a:r>
            <a:endParaRPr lang="en-US" sz="3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08" y="2807364"/>
            <a:ext cx="4328842" cy="207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70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56" y="-123370"/>
            <a:ext cx="2195744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981201"/>
            <a:ext cx="4038600" cy="2209800"/>
          </a:xfrm>
        </p:spPr>
        <p:txBody>
          <a:bodyPr>
            <a:normAutofit fontScale="925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Aviation Pioneers struggled with: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developing lift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sustaining lift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and controlling aircraft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2133600"/>
            <a:ext cx="4162716" cy="12954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Developing the Airplane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3"/>
            <a:ext cx="1981200" cy="257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51981"/>
            <a:ext cx="1779588" cy="254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594" y="143072"/>
            <a:ext cx="2743200" cy="183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0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28600"/>
            <a:ext cx="4343400" cy="64008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Observed birds and noticed they maneuvered in flight by twisting their wings</a:t>
            </a:r>
            <a:endParaRPr lang="en-US" sz="3000" dirty="0" smtClean="0"/>
          </a:p>
          <a:p>
            <a:r>
              <a:rPr lang="en-US" sz="3000" dirty="0" smtClean="0">
                <a:solidFill>
                  <a:srgbClr val="C00000"/>
                </a:solidFill>
              </a:rPr>
              <a:t>Developed the wing-warping technique</a:t>
            </a:r>
          </a:p>
          <a:p>
            <a:r>
              <a:rPr lang="en-US" sz="3000" dirty="0" smtClean="0"/>
              <a:t>Tested on kite – then glider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5" y="-247186"/>
            <a:ext cx="4153985" cy="228414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Developing the Airplane</a:t>
            </a:r>
            <a:endParaRPr lang="en-US" sz="3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8" y="1905000"/>
            <a:ext cx="4427816" cy="348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8" y="1905000"/>
            <a:ext cx="4302094" cy="344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6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28600"/>
            <a:ext cx="4343400" cy="64008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Contacted Weather Bureau for </a:t>
            </a:r>
            <a:r>
              <a:rPr lang="en-US" sz="3000" dirty="0" smtClean="0">
                <a:solidFill>
                  <a:srgbClr val="C00000"/>
                </a:solidFill>
              </a:rPr>
              <a:t>location of sustained wind</a:t>
            </a:r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Kill Devil Hills, NC</a:t>
            </a:r>
          </a:p>
          <a:p>
            <a:r>
              <a:rPr lang="en-US" sz="3000" b="1" dirty="0" smtClean="0"/>
              <a:t>By October 1902, had over </a:t>
            </a:r>
            <a:r>
              <a:rPr lang="en-US" sz="3000" b="1" dirty="0" smtClean="0">
                <a:solidFill>
                  <a:srgbClr val="C00000"/>
                </a:solidFill>
              </a:rPr>
              <a:t>1,000 successful glider flights </a:t>
            </a:r>
            <a:r>
              <a:rPr lang="en-US" sz="3000" dirty="0" smtClean="0"/>
              <a:t>– had solved all of the major control problems – </a:t>
            </a:r>
          </a:p>
          <a:p>
            <a:r>
              <a:rPr lang="en-US" sz="3000" dirty="0" smtClean="0">
                <a:solidFill>
                  <a:srgbClr val="C00000"/>
                </a:solidFill>
              </a:rPr>
              <a:t>just needed a suitable power plant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5" y="-247186"/>
            <a:ext cx="4153985" cy="228414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Developing the Airplane</a:t>
            </a:r>
            <a:endParaRPr lang="en-US" sz="36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84" y="3638550"/>
            <a:ext cx="4285631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3127829" cy="211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91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357315"/>
            <a:ext cx="8534549" cy="4973835"/>
          </a:xfrm>
        </p:spPr>
        <p:txBody>
          <a:bodyPr lIns="88877" tIns="50788" rIns="88877" bIns="50788" anchor="t">
            <a:normAutofit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significant contributions that advanced air and space power.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individuals with the contributions they made to developing the airplane.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some of the innovations that led to advances in air and space power.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332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828800"/>
            <a:ext cx="4343400" cy="36576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They enlisted mechanic Charlie Taylor who </a:t>
            </a:r>
            <a:r>
              <a:rPr lang="en-US" sz="3000" dirty="0" smtClean="0">
                <a:solidFill>
                  <a:srgbClr val="C00000"/>
                </a:solidFill>
              </a:rPr>
              <a:t>built a water cooled 12 </a:t>
            </a:r>
            <a:r>
              <a:rPr lang="en-US" sz="3000" dirty="0" err="1" smtClean="0">
                <a:solidFill>
                  <a:srgbClr val="C00000"/>
                </a:solidFill>
              </a:rPr>
              <a:t>hp</a:t>
            </a:r>
            <a:r>
              <a:rPr lang="en-US" sz="3000" dirty="0" smtClean="0">
                <a:solidFill>
                  <a:srgbClr val="C00000"/>
                </a:solidFill>
              </a:rPr>
              <a:t> engine</a:t>
            </a:r>
            <a:r>
              <a:rPr lang="en-US" sz="3000" dirty="0" smtClean="0"/>
              <a:t> </a:t>
            </a:r>
          </a:p>
          <a:p>
            <a:endParaRPr lang="en-US" sz="3000" dirty="0">
              <a:solidFill>
                <a:srgbClr val="C00000"/>
              </a:solidFill>
            </a:endParaRPr>
          </a:p>
          <a:p>
            <a:r>
              <a:rPr lang="en-US" sz="3000" dirty="0">
                <a:solidFill>
                  <a:srgbClr val="C00000"/>
                </a:solidFill>
              </a:rPr>
              <a:t>C</a:t>
            </a:r>
            <a:r>
              <a:rPr lang="en-US" sz="3000" dirty="0" smtClean="0">
                <a:solidFill>
                  <a:srgbClr val="C00000"/>
                </a:solidFill>
              </a:rPr>
              <a:t>onnected via bicycle chains to the sprockets which turned the propellers</a:t>
            </a:r>
            <a:endParaRPr lang="en-US" sz="2600" dirty="0" smtClean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5" y="-247186"/>
            <a:ext cx="4153985" cy="228414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Developing the Airplane</a:t>
            </a:r>
            <a:endParaRPr lang="en-US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438455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6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7" name="AutoShape 2"/>
          <p:cNvSpPr>
            <a:spLocks/>
          </p:cNvSpPr>
          <p:nvPr/>
        </p:nvSpPr>
        <p:spPr bwMode="auto">
          <a:xfrm>
            <a:off x="485553" y="5938242"/>
            <a:ext cx="3690193" cy="93315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21489"/>
                </a:lnTo>
                <a:lnTo>
                  <a:pt x="17056" y="21600"/>
                </a:lnTo>
                <a:lnTo>
                  <a:pt x="46" y="14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8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9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50" name="Rectangle 5"/>
          <p:cNvSpPr>
            <a:spLocks/>
          </p:cNvSpPr>
          <p:nvPr/>
        </p:nvSpPr>
        <p:spPr bwMode="auto">
          <a:xfrm>
            <a:off x="380633" y="151808"/>
            <a:ext cx="8610451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77" tIns="50788" rIns="88877" bIns="50788"/>
          <a:lstStyle/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Lesson Closure - 3 – 2 - 1</a:t>
            </a: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grpSp>
        <p:nvGrpSpPr>
          <p:cNvPr id="57351" name="Group 6"/>
          <p:cNvGrpSpPr>
            <a:grpSpLocks/>
          </p:cNvGrpSpPr>
          <p:nvPr/>
        </p:nvGrpSpPr>
        <p:grpSpPr bwMode="auto">
          <a:xfrm>
            <a:off x="179710" y="1237878"/>
            <a:ext cx="4468192" cy="2153171"/>
            <a:chOff x="0" y="0"/>
            <a:chExt cx="485" cy="231"/>
          </a:xfrm>
        </p:grpSpPr>
        <p:sp>
          <p:nvSpPr>
            <p:cNvPr id="57358" name="AutoShape 7"/>
            <p:cNvSpPr>
              <a:spLocks/>
            </p:cNvSpPr>
            <p:nvPr/>
          </p:nvSpPr>
          <p:spPr bwMode="auto">
            <a:xfrm>
              <a:off x="0" y="0"/>
              <a:ext cx="485" cy="231"/>
            </a:xfrm>
            <a:prstGeom prst="roundRect">
              <a:avLst>
                <a:gd name="adj" fmla="val 11718"/>
              </a:avLst>
            </a:prstGeom>
            <a:solidFill>
              <a:srgbClr val="FFC00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9" name="Rectangle 8"/>
            <p:cNvSpPr>
              <a:spLocks/>
            </p:cNvSpPr>
            <p:nvPr/>
          </p:nvSpPr>
          <p:spPr bwMode="auto">
            <a:xfrm>
              <a:off x="7" y="37"/>
              <a:ext cx="47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3. List 3 things you learned today.</a:t>
              </a:r>
              <a:endParaRPr lang="en-US" sz="25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  <p:grpSp>
        <p:nvGrpSpPr>
          <p:cNvPr id="57352" name="Group 12"/>
          <p:cNvGrpSpPr>
            <a:grpSpLocks/>
          </p:cNvGrpSpPr>
          <p:nvPr/>
        </p:nvGrpSpPr>
        <p:grpSpPr bwMode="auto">
          <a:xfrm>
            <a:off x="2550547" y="4008318"/>
            <a:ext cx="3953619" cy="2311673"/>
            <a:chOff x="0" y="0"/>
            <a:chExt cx="443" cy="259"/>
          </a:xfrm>
        </p:grpSpPr>
        <p:sp>
          <p:nvSpPr>
            <p:cNvPr id="57356" name="AutoShape 13"/>
            <p:cNvSpPr>
              <a:spLocks/>
            </p:cNvSpPr>
            <p:nvPr/>
          </p:nvSpPr>
          <p:spPr bwMode="auto">
            <a:xfrm>
              <a:off x="0" y="0"/>
              <a:ext cx="443" cy="259"/>
            </a:xfrm>
            <a:prstGeom prst="roundRect">
              <a:avLst>
                <a:gd name="adj" fmla="val 11718"/>
              </a:avLst>
            </a:prstGeom>
            <a:solidFill>
              <a:srgbClr val="00B0F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7" name="Rectangle 14"/>
            <p:cNvSpPr>
              <a:spLocks/>
            </p:cNvSpPr>
            <p:nvPr/>
          </p:nvSpPr>
          <p:spPr bwMode="auto">
            <a:xfrm>
              <a:off x="16" y="24"/>
              <a:ext cx="41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 Create (1) quiz question with answer about today’s lesson.</a:t>
              </a:r>
              <a:endParaRPr lang="en-US" sz="20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  <p:grpSp>
        <p:nvGrpSpPr>
          <p:cNvPr id="57353" name="Group 15"/>
          <p:cNvGrpSpPr>
            <a:grpSpLocks/>
          </p:cNvGrpSpPr>
          <p:nvPr/>
        </p:nvGrpSpPr>
        <p:grpSpPr bwMode="auto">
          <a:xfrm>
            <a:off x="4740549" y="1141885"/>
            <a:ext cx="4145607" cy="2249165"/>
            <a:chOff x="0" y="0"/>
            <a:chExt cx="465" cy="252"/>
          </a:xfrm>
        </p:grpSpPr>
        <p:sp>
          <p:nvSpPr>
            <p:cNvPr id="57354" name="AutoShape 16"/>
            <p:cNvSpPr>
              <a:spLocks/>
            </p:cNvSpPr>
            <p:nvPr/>
          </p:nvSpPr>
          <p:spPr bwMode="auto">
            <a:xfrm>
              <a:off x="0" y="0"/>
              <a:ext cx="463" cy="252"/>
            </a:xfrm>
            <a:prstGeom prst="roundRect">
              <a:avLst>
                <a:gd name="adj" fmla="val 11718"/>
              </a:avLst>
            </a:prstGeom>
            <a:solidFill>
              <a:srgbClr val="FFFF0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5" name="Rectangle 17"/>
            <p:cNvSpPr>
              <a:spLocks/>
            </p:cNvSpPr>
            <p:nvPr/>
          </p:nvSpPr>
          <p:spPr bwMode="auto">
            <a:xfrm>
              <a:off x="11" y="46"/>
              <a:ext cx="454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2. List 2 things you have questions about today’s lesson.</a:t>
              </a:r>
              <a:endParaRPr lang="en-US" sz="25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0881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312102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3124200"/>
            <a:ext cx="3970337" cy="364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6542" y="1502527"/>
            <a:ext cx="7615396" cy="3181159"/>
          </a:xfrm>
          <a:prstGeom prst="rect">
            <a:avLst/>
          </a:prstGeom>
          <a:noFill/>
        </p:spPr>
        <p:txBody>
          <a:bodyPr wrap="none" lIns="64284" tIns="32142" rIns="64284" bIns="3214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FIRST.</a:t>
            </a: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700" b="1" spc="35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 Light" charset="0"/>
              <a:sym typeface="Helvetica Light" charset="0"/>
            </a:endParaRP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ALWAYS.</a:t>
            </a:r>
          </a:p>
        </p:txBody>
      </p:sp>
    </p:spTree>
    <p:extLst>
      <p:ext uri="{BB962C8B-B14F-4D97-AF65-F5344CB8AC3E}">
        <p14:creationId xmlns:p14="http://schemas.microsoft.com/office/powerpoint/2010/main" val="18374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Safety Rules – Safety Monitor Brief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1077144"/>
            <a:ext cx="8186291" cy="3941340"/>
          </a:xfrm>
          <a:ln>
            <a:prstDash val="solid"/>
          </a:ln>
        </p:spPr>
        <p:txBody>
          <a:bodyPr lIns="88887" tIns="50793" rIns="88887" bIns="50793"/>
          <a:lstStyle/>
          <a:p>
            <a:pPr>
              <a:defRPr/>
            </a:pPr>
            <a:r>
              <a:rPr lang="en-US" sz="2800" b="1" i="1" dirty="0"/>
              <a:t>Must Use Safety Glasses</a:t>
            </a:r>
          </a:p>
          <a:p>
            <a:pPr>
              <a:defRPr/>
            </a:pPr>
            <a:r>
              <a:rPr lang="en-US" sz="2800" b="1" i="1" dirty="0"/>
              <a:t>Use of Cutting tools is Dangerous – AT ALL TIMES</a:t>
            </a:r>
          </a:p>
          <a:p>
            <a:pPr>
              <a:defRPr/>
            </a:pPr>
            <a:r>
              <a:rPr lang="en-US" sz="2800" b="1" i="1" dirty="0"/>
              <a:t>Must Use Cutting Mats</a:t>
            </a:r>
          </a:p>
          <a:p>
            <a:pPr>
              <a:defRPr/>
            </a:pPr>
            <a:r>
              <a:rPr lang="en-US" sz="2800" b="1" i="1" dirty="0"/>
              <a:t>Extended breathing of adhesives and paint fumes can be dangerous</a:t>
            </a:r>
          </a:p>
          <a:p>
            <a:pPr>
              <a:defRPr/>
            </a:pPr>
            <a:r>
              <a:rPr lang="en-US" sz="2800" b="1" i="1" dirty="0"/>
              <a:t>All Areas will remain clean and organized</a:t>
            </a: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Plane Captains </a:t>
            </a:r>
            <a:r>
              <a:rPr lang="en-US" sz="2800" b="1" i="1" dirty="0"/>
              <a:t>will insure All Areas will be cleaned  and all items put back in proper locations </a:t>
            </a:r>
            <a:r>
              <a:rPr lang="en-US" sz="4200" b="1" i="1" dirty="0" smtClean="0"/>
              <a:t>10</a:t>
            </a:r>
            <a:r>
              <a:rPr lang="en-US" sz="2800" b="1" i="1" dirty="0" smtClean="0"/>
              <a:t>minutes </a:t>
            </a:r>
            <a:r>
              <a:rPr lang="en-US" sz="2800" b="1" i="1" dirty="0"/>
              <a:t>prior to class ending</a:t>
            </a:r>
          </a:p>
          <a:p>
            <a:pPr>
              <a:defRPr/>
            </a:pPr>
            <a:r>
              <a:rPr lang="en-US" sz="2800" b="1" i="1" dirty="0"/>
              <a:t>Class </a:t>
            </a:r>
            <a:r>
              <a:rPr lang="en-US" sz="2800" b="1" i="1" cap="all" dirty="0">
                <a:solidFill>
                  <a:srgbClr val="C00000"/>
                </a:solidFill>
              </a:rPr>
              <a:t>safety monitor </a:t>
            </a:r>
            <a:r>
              <a:rPr lang="en-US" sz="2800" b="1" i="1" dirty="0"/>
              <a:t>will insure areas are clean and safe at all times</a:t>
            </a:r>
          </a:p>
        </p:txBody>
      </p:sp>
    </p:spTree>
    <p:extLst>
      <p:ext uri="{BB962C8B-B14F-4D97-AF65-F5344CB8AC3E}">
        <p14:creationId xmlns:p14="http://schemas.microsoft.com/office/powerpoint/2010/main" val="2968949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4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algn="ctr"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Model Building Grading </a:t>
            </a:r>
            <a:r>
              <a:rPr lang="en-US" sz="3800" dirty="0" err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Rubic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1077144"/>
            <a:ext cx="8186291" cy="3941340"/>
          </a:xfrm>
          <a:ln>
            <a:prstDash val="solid"/>
          </a:ln>
        </p:spPr>
        <p:txBody>
          <a:bodyPr lIns="88887" tIns="50793" rIns="88887" bIns="50793"/>
          <a:lstStyle/>
          <a:p>
            <a:r>
              <a:rPr lang="en-US" sz="2800" b="1" i="1" dirty="0"/>
              <a:t>Each Group </a:t>
            </a:r>
            <a:r>
              <a:rPr lang="en-US" sz="2800" b="1" i="1" dirty="0">
                <a:solidFill>
                  <a:srgbClr val="C00000"/>
                </a:solidFill>
              </a:rPr>
              <a:t>MUST </a:t>
            </a:r>
            <a:r>
              <a:rPr lang="en-US" sz="2800" b="1" i="1" dirty="0"/>
              <a:t>follow all directions</a:t>
            </a:r>
          </a:p>
          <a:p>
            <a:r>
              <a:rPr lang="en-US" sz="2800" b="1" i="1" dirty="0">
                <a:solidFill>
                  <a:srgbClr val="FF0000"/>
                </a:solidFill>
              </a:rPr>
              <a:t>STOP!  </a:t>
            </a:r>
            <a:r>
              <a:rPr lang="en-US" sz="2800" b="1" i="1" dirty="0"/>
              <a:t>- If you are unsure</a:t>
            </a:r>
          </a:p>
          <a:p>
            <a:r>
              <a:rPr lang="en-US" sz="2800" b="1" i="1" dirty="0">
                <a:solidFill>
                  <a:srgbClr val="00B050"/>
                </a:solidFill>
              </a:rPr>
              <a:t>SAFETY</a:t>
            </a:r>
            <a:r>
              <a:rPr lang="en-US" sz="2800" b="1" i="1" dirty="0"/>
              <a:t> at ALL Times</a:t>
            </a:r>
          </a:p>
          <a:p>
            <a:r>
              <a:rPr lang="en-US" sz="2800" b="1" i="1" dirty="0"/>
              <a:t>Accuracy and Authenticity will be judged</a:t>
            </a:r>
          </a:p>
          <a:p>
            <a:r>
              <a:rPr lang="en-US" sz="2800" b="1" i="1" dirty="0"/>
              <a:t>Each Group  Member is responsible to produce a 2 page paper on the model.</a:t>
            </a:r>
          </a:p>
          <a:p>
            <a:pPr lvl="1"/>
            <a:r>
              <a:rPr lang="en-US" b="1" i="1" dirty="0" smtClean="0"/>
              <a:t>Aircraft Specifications</a:t>
            </a:r>
          </a:p>
          <a:p>
            <a:pPr lvl="1"/>
            <a:r>
              <a:rPr lang="en-US" b="1" i="1" dirty="0" smtClean="0"/>
              <a:t>Aircraft contribution to Aviation development</a:t>
            </a:r>
          </a:p>
          <a:p>
            <a:pPr lvl="1"/>
            <a:r>
              <a:rPr lang="en-US" b="1" i="1" dirty="0" smtClean="0"/>
              <a:t>Significant Aviation Pioneers associated with aircraft (pilots, inventors etc.)</a:t>
            </a:r>
          </a:p>
          <a:p>
            <a:r>
              <a:rPr lang="en-US" sz="2800" b="1" i="1" dirty="0" smtClean="0"/>
              <a:t>The </a:t>
            </a:r>
            <a:r>
              <a:rPr lang="en-US" sz="2800" b="1" i="1" dirty="0"/>
              <a:t>Group will provide a Presentation on the model.</a:t>
            </a:r>
          </a:p>
          <a:p>
            <a:pPr lvl="1"/>
            <a:r>
              <a:rPr lang="en-US" b="1" i="1" dirty="0" smtClean="0"/>
              <a:t>5to 7 slides (Title slide;  Body; Summary Slide)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582322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1" tIns="32140" rIns="64281" bIns="3214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7" y="685353"/>
            <a:ext cx="8965403" cy="5866805"/>
          </a:xfrm>
        </p:spPr>
        <p:txBody>
          <a:bodyPr lIns="88882" tIns="50791" rIns="88882" bIns="50791">
            <a:normAutofit fontScale="92500" lnSpcReduction="10000"/>
          </a:bodyPr>
          <a:lstStyle/>
          <a:p>
            <a:pPr marL="58738" indent="17463" defTabSz="914004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89" indent="-473185" defTabSz="914004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During development of the airplane, early pioneers struggled with…?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Who </a:t>
            </a:r>
            <a:r>
              <a:rPr lang="en-US" sz="2400" b="1" dirty="0" smtClean="0"/>
              <a:t>identified </a:t>
            </a:r>
            <a:r>
              <a:rPr lang="en-US" sz="2400" b="1" dirty="0"/>
              <a:t>the forces of lift, drag, and </a:t>
            </a:r>
            <a:r>
              <a:rPr lang="en-US" sz="2400" b="1" dirty="0" smtClean="0"/>
              <a:t>thrust and built the 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</a:t>
            </a:r>
            <a:r>
              <a:rPr lang="en-US" sz="2400" b="1" dirty="0"/>
              <a:t>successful full-sized, manned </a:t>
            </a:r>
            <a:r>
              <a:rPr lang="en-US" sz="2400" b="1" dirty="0" smtClean="0"/>
              <a:t>glider</a:t>
            </a:r>
            <a:r>
              <a:rPr lang="en-US" sz="2800" b="1" dirty="0" smtClean="0"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sz="2800" b="1" dirty="0"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Who was known as the “Father of Modern Aviation and is credited with over 2,000 glider flights?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This aviation pioneer was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sym typeface="Helvetica" charset="0"/>
              </a:rPr>
              <a:t>k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nown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for his study of aviation history and collection and distribution of aviation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information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Who is credited with making the first “two” attempts launching an aircraft off a barge via a catapult?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4" y="0"/>
            <a:ext cx="8229823" cy="837158"/>
          </a:xfrm>
        </p:spPr>
        <p:txBody>
          <a:bodyPr lIns="88882" tIns="50791" rIns="88882" bIns="50791"/>
          <a:lstStyle/>
          <a:p>
            <a:pPr defTabSz="914004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8/30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2071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4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201996" y="1219200"/>
            <a:ext cx="4457917" cy="380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77" tIns="32139" rIns="64277" bIns="32139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100" b="1" dirty="0" smtClean="0">
                <a:hlinkClick r:id="" action="ppaction://hlinkfile"/>
              </a:rPr>
              <a:t>Wright</a:t>
            </a:r>
          </a:p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100" b="1" dirty="0" smtClean="0">
                <a:hlinkClick r:id="" action="ppaction://hlinkfile"/>
              </a:rPr>
              <a:t>Brothers</a:t>
            </a:r>
          </a:p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100" b="1" dirty="0" smtClean="0">
                <a:hlinkClick r:id="" action="ppaction://hlinkfile"/>
              </a:rPr>
              <a:t>Story</a:t>
            </a:r>
            <a:endParaRPr lang="en-US" sz="8100" b="1" dirty="0"/>
          </a:p>
        </p:txBody>
      </p:sp>
      <p:pic>
        <p:nvPicPr>
          <p:cNvPr id="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38350"/>
            <a:ext cx="4411532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9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28600"/>
            <a:ext cx="4038600" cy="6629400"/>
          </a:xfrm>
        </p:spPr>
        <p:txBody>
          <a:bodyPr>
            <a:normAutofit fontScale="925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Sir George </a:t>
            </a:r>
            <a:r>
              <a:rPr lang="en-US" sz="2800" b="1" dirty="0" err="1">
                <a:solidFill>
                  <a:srgbClr val="FF0000"/>
                </a:solidFill>
              </a:rPr>
              <a:t>Cayley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was the 1</a:t>
            </a:r>
            <a:r>
              <a:rPr lang="en-US" sz="2800" b="1" baseline="30000" dirty="0"/>
              <a:t>st</a:t>
            </a:r>
            <a:r>
              <a:rPr lang="en-US" sz="2800" b="1" dirty="0"/>
              <a:t> 19</a:t>
            </a:r>
            <a:r>
              <a:rPr lang="en-US" sz="2800" b="1" baseline="30000" dirty="0"/>
              <a:t>th</a:t>
            </a:r>
            <a:r>
              <a:rPr lang="en-US" sz="2800" b="1" dirty="0"/>
              <a:t> century airplane pioneer</a:t>
            </a:r>
          </a:p>
          <a:p>
            <a:pPr lvl="1"/>
            <a:r>
              <a:rPr lang="en-US" sz="2400" dirty="0"/>
              <a:t>Built and flew small model gliders</a:t>
            </a:r>
          </a:p>
          <a:p>
            <a:pPr lvl="1"/>
            <a:r>
              <a:rPr lang="en-US" sz="2400" dirty="0"/>
              <a:t>Laid </a:t>
            </a:r>
            <a:r>
              <a:rPr lang="en-US" sz="2400" dirty="0">
                <a:solidFill>
                  <a:srgbClr val="FF0000"/>
                </a:solidFill>
              </a:rPr>
              <a:t>foundation for modern aeronautics </a:t>
            </a:r>
            <a:r>
              <a:rPr lang="en-US" sz="2400" dirty="0"/>
              <a:t>with published account of making a surface support a given weight by the application of power to the resistance of air</a:t>
            </a:r>
          </a:p>
          <a:p>
            <a:pPr lvl="1"/>
            <a:r>
              <a:rPr lang="en-US" sz="2400" dirty="0"/>
              <a:t>He </a:t>
            </a:r>
            <a:r>
              <a:rPr lang="en-US" sz="2400" dirty="0">
                <a:solidFill>
                  <a:srgbClr val="FF0000"/>
                </a:solidFill>
              </a:rPr>
              <a:t>identified the forces </a:t>
            </a:r>
            <a:r>
              <a:rPr lang="en-US" sz="2400" dirty="0"/>
              <a:t>of </a:t>
            </a:r>
            <a:r>
              <a:rPr lang="en-US" sz="2400" dirty="0">
                <a:solidFill>
                  <a:srgbClr val="FF0000"/>
                </a:solidFill>
              </a:rPr>
              <a:t>lift, drag, and thrust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Built 1</a:t>
            </a:r>
            <a:r>
              <a:rPr lang="en-US" sz="2400" baseline="30000" dirty="0">
                <a:solidFill>
                  <a:srgbClr val="FF0000"/>
                </a:solidFill>
              </a:rPr>
              <a:t>st</a:t>
            </a:r>
            <a:r>
              <a:rPr lang="en-US" sz="2400" dirty="0">
                <a:solidFill>
                  <a:srgbClr val="FF0000"/>
                </a:solidFill>
              </a:rPr>
              <a:t> successful full-sized, manned glider</a:t>
            </a:r>
          </a:p>
          <a:p>
            <a:pPr lvl="1"/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85" y="152401"/>
            <a:ext cx="4162716" cy="12954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Developing the Airplane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7" y="1676400"/>
            <a:ext cx="4697544" cy="311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21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1" tIns="32140" rIns="64281" bIns="3214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7" y="685353"/>
            <a:ext cx="8965403" cy="5866805"/>
          </a:xfrm>
        </p:spPr>
        <p:txBody>
          <a:bodyPr lIns="88882" tIns="50791" rIns="88882" bIns="50791">
            <a:normAutofit fontScale="92500" lnSpcReduction="10000"/>
          </a:bodyPr>
          <a:lstStyle/>
          <a:p>
            <a:pPr marL="58738" indent="17463" defTabSz="914004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89" indent="-473185" defTabSz="914004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During development of the airplane, early pioneers struggled with…?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Who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identified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the forces of lift, drag, and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thrust and built the 1</a:t>
            </a:r>
            <a:r>
              <a:rPr lang="en-US" sz="2400" b="1" baseline="30000" dirty="0" smtClean="0">
                <a:solidFill>
                  <a:schemeClr val="bg1">
                    <a:lumMod val="85000"/>
                  </a:schemeClr>
                </a:solidFill>
              </a:rPr>
              <a:t>st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successful full-sized, manned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glider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Who was known as the “Father of Modern Aviation and is credited with over 2,000 glider flights?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This aviation pioneer was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sym typeface="Helvetica" charset="0"/>
              </a:rPr>
              <a:t>k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nown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for his study of aviation history and collection and distribution of aviation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information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Who is credited with making the first “two” attempts launching an aircraft off a barge via a catapult?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4" y="0"/>
            <a:ext cx="8229823" cy="837158"/>
          </a:xfrm>
        </p:spPr>
        <p:txBody>
          <a:bodyPr lIns="88882" tIns="50791" rIns="88882" bIns="50791"/>
          <a:lstStyle/>
          <a:p>
            <a:pPr defTabSz="914004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8/30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2071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81003"/>
            <a:ext cx="3810000" cy="6095999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Otto Lilienthal – Father of Modern Aviation</a:t>
            </a:r>
          </a:p>
          <a:p>
            <a:pPr lvl="1"/>
            <a:r>
              <a:rPr lang="en-US" sz="2400" dirty="0"/>
              <a:t>He built single-winged and two-winged gliders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1891-1896, he made over 2,000 glides some over 700 </a:t>
            </a:r>
            <a:r>
              <a:rPr lang="en-US" sz="2400" dirty="0" err="1">
                <a:solidFill>
                  <a:srgbClr val="FF0000"/>
                </a:solidFill>
              </a:rPr>
              <a:t>ft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Built an engine to link the wingtips</a:t>
            </a:r>
          </a:p>
          <a:p>
            <a:pPr lvl="1"/>
            <a:r>
              <a:rPr lang="en-US" sz="2400" dirty="0"/>
              <a:t>Built a pilot control system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Wrote a book on aviation and spurred interest  around the world</a:t>
            </a:r>
          </a:p>
          <a:p>
            <a:pPr lvl="1"/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60"/>
            <a:ext cx="2819400" cy="228414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Developing the Airplane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55" y="2709757"/>
            <a:ext cx="4366708" cy="277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4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1" tIns="32140" rIns="64281" bIns="3214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7" y="685353"/>
            <a:ext cx="8965403" cy="5866805"/>
          </a:xfrm>
        </p:spPr>
        <p:txBody>
          <a:bodyPr lIns="88882" tIns="50791" rIns="88882" bIns="50791">
            <a:normAutofit fontScale="92500" lnSpcReduction="10000"/>
          </a:bodyPr>
          <a:lstStyle/>
          <a:p>
            <a:pPr marL="58738" indent="17463" defTabSz="914004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89" indent="-473185" defTabSz="914004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During development of the airplane, early pioneers struggled with…?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Who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identified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the forces of lift, drag, and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thrust and built the 1</a:t>
            </a:r>
            <a:r>
              <a:rPr lang="en-US" sz="2400" b="1" baseline="30000" dirty="0" smtClean="0">
                <a:solidFill>
                  <a:schemeClr val="bg1">
                    <a:lumMod val="85000"/>
                  </a:schemeClr>
                </a:solidFill>
              </a:rPr>
              <a:t>st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successful full-sized, manned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glider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Who was known as the “Father of Modern Aviation and is credited with over 2,000 glider flights?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ea typeface="Helvetica" charset="0"/>
                <a:cs typeface="Helvetica" charset="0"/>
                <a:sym typeface="Helvetica" charset="0"/>
              </a:rPr>
              <a:t>This aviation pioneer was </a:t>
            </a:r>
            <a:r>
              <a:rPr lang="en-US" sz="2800" b="1" dirty="0" smtClean="0">
                <a:sym typeface="Helvetica" charset="0"/>
              </a:rPr>
              <a:t>k</a:t>
            </a:r>
            <a:r>
              <a:rPr lang="en-US" sz="2800" b="1" dirty="0" smtClean="0"/>
              <a:t>nown </a:t>
            </a:r>
            <a:r>
              <a:rPr lang="en-US" sz="2800" b="1" dirty="0"/>
              <a:t>for his study of aviation history and collection and distribution of aviation </a:t>
            </a:r>
            <a:r>
              <a:rPr lang="en-US" sz="2800" b="1" dirty="0" smtClean="0"/>
              <a:t>information</a:t>
            </a:r>
            <a:r>
              <a:rPr lang="en-US" sz="2800" b="1" dirty="0" smtClean="0"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sz="2800" b="1" dirty="0"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Who is credited with making the first “two” attempts launching an aircraft off a barge via a catapult?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4" y="0"/>
            <a:ext cx="8229823" cy="837158"/>
          </a:xfrm>
        </p:spPr>
        <p:txBody>
          <a:bodyPr lIns="88882" tIns="50791" rIns="88882" bIns="50791"/>
          <a:lstStyle/>
          <a:p>
            <a:pPr defTabSz="914004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8/30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2071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3015</TotalTime>
  <Words>1895</Words>
  <Application>Microsoft Office PowerPoint</Application>
  <PresentationFormat>On-screen Show (4:3)</PresentationFormat>
  <Paragraphs>337</Paragraphs>
  <Slides>51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51</vt:i4>
      </vt:variant>
    </vt:vector>
  </HeadingPairs>
  <TitlesOfParts>
    <vt:vector size="69" baseType="lpstr">
      <vt:lpstr>ＭＳ Ｐゴシック</vt:lpstr>
      <vt:lpstr>Arial</vt:lpstr>
      <vt:lpstr>Calibri</vt:lpstr>
      <vt:lpstr>Cambria</vt:lpstr>
      <vt:lpstr>Helvetica</vt:lpstr>
      <vt:lpstr>Helvetica Light</vt:lpstr>
      <vt:lpstr>Lucida Sans Unicode</vt:lpstr>
      <vt:lpstr>Noteworthy Bold</vt:lpstr>
      <vt:lpstr>Times New Roman</vt:lpstr>
      <vt:lpstr>Verdana</vt:lpstr>
      <vt:lpstr>Wingdings 2</vt:lpstr>
      <vt:lpstr>Wingdings 3</vt:lpstr>
      <vt:lpstr>Concourse</vt:lpstr>
      <vt:lpstr>Office Theme</vt:lpstr>
      <vt:lpstr>1_Concourse</vt:lpstr>
      <vt:lpstr>3_Custom Design</vt:lpstr>
      <vt:lpstr>8_Office Theme</vt:lpstr>
      <vt:lpstr>2_Office Theme</vt:lpstr>
      <vt:lpstr>Warm-Up – 8/30 – 10 minutes</vt:lpstr>
      <vt:lpstr>Questions / Comments</vt:lpstr>
      <vt:lpstr>Warm-Up – 8/30 – 10 minutes</vt:lpstr>
      <vt:lpstr>Developing the Airplane</vt:lpstr>
      <vt:lpstr>Warm-Up – 8/30 – 10 minutes</vt:lpstr>
      <vt:lpstr>Developing the Airplane</vt:lpstr>
      <vt:lpstr>Warm-Up – 8/30 – 10 minutes</vt:lpstr>
      <vt:lpstr>Developing the Airplane</vt:lpstr>
      <vt:lpstr>Warm-Up – 8/30 – 10 minutes</vt:lpstr>
      <vt:lpstr>Developing the Airplane</vt:lpstr>
      <vt:lpstr>Warm-Up – 8/30 – 10 minutes</vt:lpstr>
      <vt:lpstr>Developing the Airplane</vt:lpstr>
      <vt:lpstr>Questions / Comments</vt:lpstr>
      <vt:lpstr>THIS DAY IN AVIATION</vt:lpstr>
      <vt:lpstr>THIS DAY IN AVIATION</vt:lpstr>
      <vt:lpstr>THIS DAY IN AVIATION</vt:lpstr>
      <vt:lpstr>Questions / Comments</vt:lpstr>
      <vt:lpstr>PowerPoint Presentation</vt:lpstr>
      <vt:lpstr>Questions / Comments</vt:lpstr>
      <vt:lpstr>PowerPoint Presentation</vt:lpstr>
      <vt:lpstr>PowerPoint Presentation</vt:lpstr>
      <vt:lpstr>Today’s Mission Requirements</vt:lpstr>
      <vt:lpstr>Developing the Airplane</vt:lpstr>
      <vt:lpstr>Developing the Airplane</vt:lpstr>
      <vt:lpstr>Developing the Airplane</vt:lpstr>
      <vt:lpstr>Developing the Airplane</vt:lpstr>
      <vt:lpstr>PowerPoint Presentation</vt:lpstr>
      <vt:lpstr>Developing the Airplane</vt:lpstr>
      <vt:lpstr>PowerPoint Presentation</vt:lpstr>
      <vt:lpstr>Developing the Airplane</vt:lpstr>
      <vt:lpstr>PowerPoint Presentation</vt:lpstr>
      <vt:lpstr>PowerPoint Presentation</vt:lpstr>
      <vt:lpstr>Wright Flyers</vt:lpstr>
      <vt:lpstr>Questions / Comments</vt:lpstr>
      <vt:lpstr>PowerPoint Presentation</vt:lpstr>
      <vt:lpstr>Safety Rules – Safety Monitor Brief</vt:lpstr>
      <vt:lpstr>Questions / Comments</vt:lpstr>
      <vt:lpstr>Today’s Mission Requirements</vt:lpstr>
      <vt:lpstr>Developing the Airplane</vt:lpstr>
      <vt:lpstr>Developing the Airplane</vt:lpstr>
      <vt:lpstr>Developing the Airplane</vt:lpstr>
      <vt:lpstr>Today’s Mission Requirements</vt:lpstr>
      <vt:lpstr>Developing the Airplane</vt:lpstr>
      <vt:lpstr>PowerPoint Presentation</vt:lpstr>
      <vt:lpstr>PowerPoint Presentation</vt:lpstr>
      <vt:lpstr>PowerPoint Presentation</vt:lpstr>
      <vt:lpstr>Safety Rules – Safety Monitor Brief</vt:lpstr>
      <vt:lpstr>Questions / Comments</vt:lpstr>
      <vt:lpstr>Model Building Grading Rubic</vt:lpstr>
      <vt:lpstr>Questions / Comments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Petrucci, Anthony P</cp:lastModifiedBy>
  <cp:revision>146</cp:revision>
  <cp:lastPrinted>2012-09-06T17:23:53Z</cp:lastPrinted>
  <dcterms:created xsi:type="dcterms:W3CDTF">2011-01-17T01:19:35Z</dcterms:created>
  <dcterms:modified xsi:type="dcterms:W3CDTF">2017-08-28T19:28:48Z</dcterms:modified>
</cp:coreProperties>
</file>